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utoBVT" initials="A" lastIdx="0"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94" d="100"/>
          <a:sy n="94" d="100"/>
        </p:scale>
        <p:origin x="-2124" y="-45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ru-RU" smtClean="0"/>
              <a:t>Образец заголовка</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7" name="Date Placeholder 6"/>
          <p:cNvSpPr>
            <a:spLocks noGrp="1"/>
          </p:cNvSpPr>
          <p:nvPr>
            <p:ph type="dt" sz="half" idx="10"/>
          </p:nvPr>
        </p:nvSpPr>
        <p:spPr/>
        <p:txBody>
          <a:bodyPr/>
          <a:lstStyle/>
          <a:p>
            <a:fld id="{E1B55728-C70E-42E5-8E62-887DFA90072D}" type="datetimeFigureOut">
              <a:rPr lang="ru-RU" smtClean="0"/>
              <a:t>07.11.2023</a:t>
            </a:fld>
            <a:endParaRPr lang="ru-RU"/>
          </a:p>
        </p:txBody>
      </p:sp>
      <p:sp>
        <p:nvSpPr>
          <p:cNvPr id="8" name="Slide Number Placeholder 7"/>
          <p:cNvSpPr>
            <a:spLocks noGrp="1"/>
          </p:cNvSpPr>
          <p:nvPr>
            <p:ph type="sldNum" sz="quarter" idx="11"/>
          </p:nvPr>
        </p:nvSpPr>
        <p:spPr/>
        <p:txBody>
          <a:bodyPr/>
          <a:lstStyle/>
          <a:p>
            <a:fld id="{ACBC6E67-D999-489D-9B94-F12BFB41F822}" type="slidenum">
              <a:rPr lang="ru-RU" smtClean="0"/>
              <a:t>‹#›</a:t>
            </a:fld>
            <a:endParaRPr lang="ru-RU"/>
          </a:p>
        </p:txBody>
      </p:sp>
      <p:sp>
        <p:nvSpPr>
          <p:cNvPr id="9" name="Footer Placeholder 8"/>
          <p:cNvSpPr>
            <a:spLocks noGrp="1"/>
          </p:cNvSpPr>
          <p:nvPr>
            <p:ph type="ftr" sz="quarter" idx="12"/>
          </p:nvPr>
        </p:nvSpPr>
        <p:spPr/>
        <p:txBody>
          <a:bodyPr/>
          <a:lstStyle/>
          <a:p>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E1B55728-C70E-42E5-8E62-887DFA90072D}" type="datetimeFigureOut">
              <a:rPr lang="ru-RU" smtClean="0"/>
              <a:t>07.11.2023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CBC6E67-D999-489D-9B94-F12BFB41F822}"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E1B55728-C70E-42E5-8E62-887DFA90072D}" type="datetimeFigureOut">
              <a:rPr lang="ru-RU" smtClean="0"/>
              <a:t>07.11.2023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CBC6E67-D999-489D-9B94-F12BFB41F822}"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4" name="Date Placeholder 3"/>
          <p:cNvSpPr>
            <a:spLocks noGrp="1"/>
          </p:cNvSpPr>
          <p:nvPr>
            <p:ph type="dt" sz="half" idx="10"/>
          </p:nvPr>
        </p:nvSpPr>
        <p:spPr/>
        <p:txBody>
          <a:bodyPr/>
          <a:lstStyle/>
          <a:p>
            <a:fld id="{E1B55728-C70E-42E5-8E62-887DFA90072D}" type="datetimeFigureOut">
              <a:rPr lang="ru-RU" smtClean="0"/>
              <a:t>07.11.2023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CBC6E67-D999-489D-9B94-F12BFB41F822}"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ru-RU" smtClean="0"/>
              <a:t>Образец заголовка</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E1B55728-C70E-42E5-8E62-887DFA90072D}" type="datetimeFigureOut">
              <a:rPr lang="ru-RU" smtClean="0"/>
              <a:t>07.11.2023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CBC6E67-D999-489D-9B94-F12BFB41F822}" type="slidenum">
              <a:rPr lang="ru-RU" smtClean="0"/>
              <a:t>‹#›</a:t>
            </a:fld>
            <a:endParaRPr lang="ru-RU"/>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5" name="Date Placeholder 4"/>
          <p:cNvSpPr>
            <a:spLocks noGrp="1"/>
          </p:cNvSpPr>
          <p:nvPr>
            <p:ph type="dt" sz="half" idx="10"/>
          </p:nvPr>
        </p:nvSpPr>
        <p:spPr/>
        <p:txBody>
          <a:bodyPr/>
          <a:lstStyle/>
          <a:p>
            <a:fld id="{E1B55728-C70E-42E5-8E62-887DFA90072D}" type="datetimeFigureOut">
              <a:rPr lang="ru-RU" smtClean="0"/>
              <a:t>07.11.2023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ACBC6E67-D999-489D-9B94-F12BFB41F822}" type="slidenum">
              <a:rPr lang="ru-RU" smtClean="0"/>
              <a:t>‹#›</a:t>
            </a:fld>
            <a:endParaRPr lang="ru-RU"/>
          </a:p>
        </p:txBody>
      </p:sp>
      <p:sp>
        <p:nvSpPr>
          <p:cNvPr id="9" name="Content Placeholder 8"/>
          <p:cNvSpPr>
            <a:spLocks noGrp="1"/>
          </p:cNvSpPr>
          <p:nvPr>
            <p:ph sz="quarter" idx="13"/>
          </p:nvPr>
        </p:nvSpPr>
        <p:spPr>
          <a:xfrm>
            <a:off x="365760" y="1600200"/>
            <a:ext cx="4041648" cy="452628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7" name="Date Placeholder 6"/>
          <p:cNvSpPr>
            <a:spLocks noGrp="1"/>
          </p:cNvSpPr>
          <p:nvPr>
            <p:ph type="dt" sz="half" idx="10"/>
          </p:nvPr>
        </p:nvSpPr>
        <p:spPr/>
        <p:txBody>
          <a:bodyPr/>
          <a:lstStyle/>
          <a:p>
            <a:fld id="{E1B55728-C70E-42E5-8E62-887DFA90072D}" type="datetimeFigureOut">
              <a:rPr lang="ru-RU" smtClean="0"/>
              <a:t>07.11.2023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ACBC6E67-D999-489D-9B94-F12BFB41F822}" type="slidenum">
              <a:rPr lang="ru-RU" smtClean="0"/>
              <a:t>‹#›</a:t>
            </a:fld>
            <a:endParaRPr lang="ru-RU"/>
          </a:p>
        </p:txBody>
      </p:sp>
      <p:sp>
        <p:nvSpPr>
          <p:cNvPr id="11" name="Content Placeholder 10"/>
          <p:cNvSpPr>
            <a:spLocks noGrp="1"/>
          </p:cNvSpPr>
          <p:nvPr>
            <p:ph sz="quarter" idx="13"/>
          </p:nvPr>
        </p:nvSpPr>
        <p:spPr>
          <a:xfrm>
            <a:off x="457200" y="2212848"/>
            <a:ext cx="4041648" cy="391363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E1B55728-C70E-42E5-8E62-887DFA90072D}" type="datetimeFigureOut">
              <a:rPr lang="ru-RU" smtClean="0"/>
              <a:t>07.11.2023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ACBC6E67-D999-489D-9B94-F12BFB41F822}"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1B55728-C70E-42E5-8E62-887DFA90072D}" type="datetimeFigureOut">
              <a:rPr lang="ru-RU" smtClean="0"/>
              <a:t>07.11.2023</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ACBC6E67-D999-489D-9B94-F12BFB41F822}"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E1B55728-C70E-42E5-8E62-887DFA90072D}" type="datetimeFigureOut">
              <a:rPr lang="ru-RU" smtClean="0"/>
              <a:t>07.11.2023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ACBC6E67-D999-489D-9B94-F12BFB41F822}"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ru-RU" smtClean="0"/>
              <a:t>Образец заголовка</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E1B55728-C70E-42E5-8E62-887DFA90072D}" type="datetimeFigureOut">
              <a:rPr lang="ru-RU" smtClean="0"/>
              <a:t>07.11.2023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ACBC6E67-D999-489D-9B94-F12BFB41F822}"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E1B55728-C70E-42E5-8E62-887DFA90072D}" type="datetimeFigureOut">
              <a:rPr lang="ru-RU" smtClean="0"/>
              <a:t>07.11.2023</a:t>
            </a:fld>
            <a:endParaRPr lang="ru-RU"/>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endParaRPr lang="ru-RU"/>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ACBC6E67-D999-489D-9B94-F12BFB41F822}" type="slidenum">
              <a:rPr lang="ru-RU" smtClean="0"/>
              <a:t>‹#›</a:t>
            </a:fld>
            <a:endParaRPr lang="ru-RU"/>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11560" y="609601"/>
            <a:ext cx="7846640" cy="3611488"/>
          </a:xfrm>
        </p:spPr>
        <p:txBody>
          <a:bodyPr/>
          <a:lstStyle/>
          <a:p>
            <a:r>
              <a:rPr lang="ru-RU" sz="3600" dirty="0" smtClean="0"/>
              <a:t>Основные положения </a:t>
            </a:r>
            <a:br>
              <a:rPr lang="ru-RU" sz="3600" dirty="0" smtClean="0"/>
            </a:br>
            <a:r>
              <a:rPr lang="ru-RU" sz="3600" dirty="0" smtClean="0"/>
              <a:t>учетной политики для целей бюджетного учёта </a:t>
            </a:r>
            <a:br>
              <a:rPr lang="ru-RU" sz="3600" dirty="0" smtClean="0"/>
            </a:br>
            <a:r>
              <a:rPr lang="ru-RU" sz="3600" dirty="0" smtClean="0"/>
              <a:t/>
            </a:r>
            <a:br>
              <a:rPr lang="ru-RU" sz="3600" dirty="0" smtClean="0"/>
            </a:br>
            <a:r>
              <a:rPr lang="ru-RU" sz="1800" dirty="0" smtClean="0"/>
              <a:t>Администрации Репинского сельского поселения Калачинского муниципального района Омской области</a:t>
            </a:r>
            <a:endParaRPr lang="ru-RU" sz="1800" dirty="0"/>
          </a:p>
        </p:txBody>
      </p:sp>
    </p:spTree>
    <p:extLst>
      <p:ext uri="{BB962C8B-B14F-4D97-AF65-F5344CB8AC3E}">
        <p14:creationId xmlns:p14="http://schemas.microsoft.com/office/powerpoint/2010/main" val="398191685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467544" y="476672"/>
            <a:ext cx="8208912" cy="646331"/>
          </a:xfrm>
          <a:prstGeom prst="rect">
            <a:avLst/>
          </a:prstGeom>
        </p:spPr>
        <p:txBody>
          <a:bodyPr wrap="square">
            <a:spAutoFit/>
          </a:bodyPr>
          <a:lstStyle/>
          <a:p>
            <a:pPr algn="ctr"/>
            <a:endParaRPr lang="ru-RU" b="1" dirty="0"/>
          </a:p>
          <a:p>
            <a:pPr algn="ctr"/>
            <a:endParaRPr lang="ru-RU" b="1" dirty="0"/>
          </a:p>
        </p:txBody>
      </p:sp>
      <p:sp>
        <p:nvSpPr>
          <p:cNvPr id="4" name="Прямоугольник 3"/>
          <p:cNvSpPr/>
          <p:nvPr/>
        </p:nvSpPr>
        <p:spPr>
          <a:xfrm>
            <a:off x="683568" y="620688"/>
            <a:ext cx="7776864" cy="646331"/>
          </a:xfrm>
          <a:prstGeom prst="rect">
            <a:avLst/>
          </a:prstGeom>
        </p:spPr>
        <p:txBody>
          <a:bodyPr wrap="square">
            <a:spAutoFit/>
          </a:bodyPr>
          <a:lstStyle/>
          <a:p>
            <a:pPr marL="285750" indent="-285750">
              <a:buFont typeface="Wingdings" panose="05000000000000000000" pitchFamily="2" charset="2"/>
              <a:buChar char="§"/>
            </a:pPr>
            <a:endParaRPr lang="ru-RU" dirty="0"/>
          </a:p>
          <a:p>
            <a:pPr marL="285750" indent="-285750">
              <a:buFont typeface="Wingdings" panose="05000000000000000000" pitchFamily="2" charset="2"/>
              <a:buChar char="§"/>
            </a:pPr>
            <a:endParaRPr lang="ru-RU" dirty="0"/>
          </a:p>
        </p:txBody>
      </p:sp>
      <p:sp>
        <p:nvSpPr>
          <p:cNvPr id="2" name="Прямоугольник 1"/>
          <p:cNvSpPr/>
          <p:nvPr/>
        </p:nvSpPr>
        <p:spPr>
          <a:xfrm>
            <a:off x="683568" y="404664"/>
            <a:ext cx="7776864" cy="6463308"/>
          </a:xfrm>
          <a:prstGeom prst="rect">
            <a:avLst/>
          </a:prstGeom>
        </p:spPr>
        <p:txBody>
          <a:bodyPr wrap="square">
            <a:spAutoFit/>
          </a:bodyPr>
          <a:lstStyle/>
          <a:p>
            <a:pPr algn="ctr"/>
            <a:r>
              <a:rPr lang="ru-RU" b="1" i="1" dirty="0" smtClean="0"/>
              <a:t>Финансовый результат</a:t>
            </a:r>
          </a:p>
          <a:p>
            <a:pPr marL="285750" indent="-285750" algn="just">
              <a:buFont typeface="Wingdings" panose="05000000000000000000" pitchFamily="2" charset="2"/>
              <a:buChar char="§"/>
            </a:pPr>
            <a:r>
              <a:rPr lang="ru-RU" dirty="0" smtClean="0"/>
              <a:t>В составе  расходов будущих периодов учитываются расходы на:</a:t>
            </a:r>
          </a:p>
          <a:p>
            <a:pPr algn="just"/>
            <a:r>
              <a:rPr lang="ru-RU" dirty="0" smtClean="0"/>
              <a:t>       - приобретение неисключительного права пользования нематериальными активами в течение нескольких отчетных периодов</a:t>
            </a:r>
          </a:p>
          <a:p>
            <a:pPr algn="just"/>
            <a:r>
              <a:rPr lang="ru-RU" dirty="0" smtClean="0"/>
              <a:t>     - расходы на страхование имущества (гражданской ответственности)</a:t>
            </a:r>
          </a:p>
          <a:p>
            <a:pPr marL="285750" indent="-285750" algn="just">
              <a:buFont typeface="Wingdings" panose="05000000000000000000" pitchFamily="2" charset="2"/>
              <a:buChar char="§"/>
            </a:pPr>
            <a:r>
              <a:rPr lang="ru-RU" dirty="0" smtClean="0"/>
              <a:t>В учете формируется резерв предстоящих расходов</a:t>
            </a:r>
          </a:p>
          <a:p>
            <a:pPr algn="just"/>
            <a:r>
              <a:rPr lang="ru-RU" dirty="0" smtClean="0"/>
              <a:t> - резерв для оплаты отпусков за фактически отработанное время и компенсаций за неиспользованный отпуск, включая платежи на обязательное социальное страхование.</a:t>
            </a:r>
          </a:p>
          <a:p>
            <a:pPr algn="just"/>
            <a:r>
              <a:rPr lang="ru-RU" dirty="0" smtClean="0"/>
              <a:t>Оценочное обязательство в виде резерва на оплату отпусков за фактически отработанное время определяется ежемесячно в размере 9% от суммы начисленной оплаты труда. Платежи на обязательное социальное страхование при создании оценочного обязательства рассчитываются в соответствии с требования законодательства.</a:t>
            </a:r>
          </a:p>
          <a:p>
            <a:pPr algn="just"/>
            <a:r>
              <a:rPr lang="ru-RU" dirty="0" smtClean="0"/>
              <a:t>Аналитический учет резервов предстоящих расходов ведется в Карточке учета средств и расчетов (ф. 0504051).</a:t>
            </a:r>
          </a:p>
          <a:p>
            <a:pPr marL="285750" indent="-285750" algn="just">
              <a:buFont typeface="Wingdings" panose="05000000000000000000" pitchFamily="2" charset="2"/>
              <a:buChar char="§"/>
            </a:pPr>
            <a:r>
              <a:rPr lang="ru-RU" dirty="0" smtClean="0"/>
              <a:t>Доходы по условным арендным платежам (возмещение затрат по содержанию) и соответствующая задолженность дебиторов определяются с учетом условий договора аренды (безвозмездного пользования), счетов поставщиков (подрядчиков) и признаются в учете на основании Бухгалтерской справки (ф. 0504833).</a:t>
            </a:r>
          </a:p>
          <a:p>
            <a:pPr algn="just"/>
            <a:endParaRPr lang="ru-RU" dirty="0" smtClean="0"/>
          </a:p>
        </p:txBody>
      </p:sp>
    </p:spTree>
    <p:extLst>
      <p:ext uri="{BB962C8B-B14F-4D97-AF65-F5344CB8AC3E}">
        <p14:creationId xmlns:p14="http://schemas.microsoft.com/office/powerpoint/2010/main" val="270251289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467544" y="476672"/>
            <a:ext cx="8208912" cy="646331"/>
          </a:xfrm>
          <a:prstGeom prst="rect">
            <a:avLst/>
          </a:prstGeom>
        </p:spPr>
        <p:txBody>
          <a:bodyPr wrap="square">
            <a:spAutoFit/>
          </a:bodyPr>
          <a:lstStyle/>
          <a:p>
            <a:pPr algn="ctr"/>
            <a:endParaRPr lang="ru-RU" b="1" dirty="0"/>
          </a:p>
          <a:p>
            <a:pPr algn="ctr"/>
            <a:endParaRPr lang="ru-RU" b="1" dirty="0"/>
          </a:p>
        </p:txBody>
      </p:sp>
      <p:sp>
        <p:nvSpPr>
          <p:cNvPr id="4" name="Прямоугольник 3"/>
          <p:cNvSpPr/>
          <p:nvPr/>
        </p:nvSpPr>
        <p:spPr>
          <a:xfrm>
            <a:off x="683568" y="620688"/>
            <a:ext cx="7776864" cy="646331"/>
          </a:xfrm>
          <a:prstGeom prst="rect">
            <a:avLst/>
          </a:prstGeom>
        </p:spPr>
        <p:txBody>
          <a:bodyPr wrap="square">
            <a:spAutoFit/>
          </a:bodyPr>
          <a:lstStyle/>
          <a:p>
            <a:pPr marL="285750" indent="-285750">
              <a:buFont typeface="Wingdings" panose="05000000000000000000" pitchFamily="2" charset="2"/>
              <a:buChar char="§"/>
            </a:pPr>
            <a:endParaRPr lang="ru-RU" dirty="0"/>
          </a:p>
          <a:p>
            <a:pPr marL="285750" indent="-285750">
              <a:buFont typeface="Wingdings" panose="05000000000000000000" pitchFamily="2" charset="2"/>
              <a:buChar char="§"/>
            </a:pPr>
            <a:endParaRPr lang="ru-RU" dirty="0"/>
          </a:p>
        </p:txBody>
      </p:sp>
      <p:sp>
        <p:nvSpPr>
          <p:cNvPr id="2" name="Прямоугольник 1"/>
          <p:cNvSpPr/>
          <p:nvPr/>
        </p:nvSpPr>
        <p:spPr>
          <a:xfrm>
            <a:off x="683568" y="404664"/>
            <a:ext cx="7776864" cy="5632311"/>
          </a:xfrm>
          <a:prstGeom prst="rect">
            <a:avLst/>
          </a:prstGeom>
        </p:spPr>
        <p:txBody>
          <a:bodyPr wrap="square">
            <a:spAutoFit/>
          </a:bodyPr>
          <a:lstStyle/>
          <a:p>
            <a:pPr algn="ctr"/>
            <a:r>
              <a:rPr lang="ru-RU" b="1" i="1" dirty="0" smtClean="0"/>
              <a:t>Администрирование доходов, источников финансирования</a:t>
            </a:r>
          </a:p>
          <a:p>
            <a:pPr algn="ctr"/>
            <a:r>
              <a:rPr lang="ru-RU" b="1" i="1" dirty="0" smtClean="0"/>
              <a:t> дефицита бюджета</a:t>
            </a:r>
          </a:p>
          <a:p>
            <a:pPr marL="285750" indent="-285750" algn="just">
              <a:buFont typeface="Wingdings" panose="05000000000000000000" pitchFamily="2" charset="2"/>
              <a:buChar char="§"/>
            </a:pPr>
            <a:r>
              <a:rPr lang="ru-RU" dirty="0" smtClean="0"/>
              <a:t>Поступления в бюджет учитываются на основании первичных документов, согласно которым отражены операции на лицевом счете администратора доходов, и выписки из лицевого счета администратора доходов бюджета, предоставляемой  органом Федерального казначейства</a:t>
            </a:r>
          </a:p>
          <a:p>
            <a:pPr marL="285750" indent="-285750" algn="just">
              <a:buFont typeface="Wingdings" panose="05000000000000000000" pitchFamily="2" charset="2"/>
              <a:buChar char="§"/>
            </a:pPr>
            <a:r>
              <a:rPr lang="ru-RU" dirty="0" smtClean="0"/>
              <a:t>Аналитический учет расчетов по поступлениям ведется в разрезе видов доходов (поступлений) по плательщикам и соответствующим им суммам расчетов в Журнале операций расчетов с дебиторами по доходам</a:t>
            </a:r>
          </a:p>
          <a:p>
            <a:pPr marL="285750" indent="-285750" algn="just">
              <a:buFont typeface="Wingdings" panose="05000000000000000000" pitchFamily="2" charset="2"/>
              <a:buChar char="§"/>
            </a:pPr>
            <a:r>
              <a:rPr lang="ru-RU" dirty="0" smtClean="0"/>
              <a:t>Поступление в бюджет распределенных доходов, администрирование которых осуществляется соответствующим администратором доходов иного бюджета, отражается в учете по дебету соответствующих счетов аналитического учета счета 021002000 "Расчеты с финансовым органом по поступлениям в бюджет" и кредиту соответствующих счетов аналитического учета счета 040110000 "Доходы текущего финансового года" один раз в квартал на последнюю дату месяца.</a:t>
            </a:r>
          </a:p>
          <a:p>
            <a:pPr algn="just"/>
            <a:endParaRPr lang="ru-RU" dirty="0" smtClean="0"/>
          </a:p>
        </p:txBody>
      </p:sp>
    </p:spTree>
    <p:extLst>
      <p:ext uri="{BB962C8B-B14F-4D97-AF65-F5344CB8AC3E}">
        <p14:creationId xmlns:p14="http://schemas.microsoft.com/office/powerpoint/2010/main" val="15300661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467544" y="476672"/>
            <a:ext cx="8208912" cy="646331"/>
          </a:xfrm>
          <a:prstGeom prst="rect">
            <a:avLst/>
          </a:prstGeom>
        </p:spPr>
        <p:txBody>
          <a:bodyPr wrap="square">
            <a:spAutoFit/>
          </a:bodyPr>
          <a:lstStyle/>
          <a:p>
            <a:pPr algn="ctr"/>
            <a:endParaRPr lang="ru-RU" b="1" dirty="0"/>
          </a:p>
          <a:p>
            <a:pPr algn="ctr"/>
            <a:endParaRPr lang="ru-RU" b="1" dirty="0"/>
          </a:p>
        </p:txBody>
      </p:sp>
      <p:sp>
        <p:nvSpPr>
          <p:cNvPr id="4" name="Прямоугольник 3"/>
          <p:cNvSpPr/>
          <p:nvPr/>
        </p:nvSpPr>
        <p:spPr>
          <a:xfrm>
            <a:off x="683568" y="620688"/>
            <a:ext cx="7776864" cy="646331"/>
          </a:xfrm>
          <a:prstGeom prst="rect">
            <a:avLst/>
          </a:prstGeom>
        </p:spPr>
        <p:txBody>
          <a:bodyPr wrap="square">
            <a:spAutoFit/>
          </a:bodyPr>
          <a:lstStyle/>
          <a:p>
            <a:pPr marL="285750" indent="-285750">
              <a:buFont typeface="Wingdings" panose="05000000000000000000" pitchFamily="2" charset="2"/>
              <a:buChar char="§"/>
            </a:pPr>
            <a:endParaRPr lang="ru-RU" dirty="0"/>
          </a:p>
          <a:p>
            <a:pPr marL="285750" indent="-285750">
              <a:buFont typeface="Wingdings" panose="05000000000000000000" pitchFamily="2" charset="2"/>
              <a:buChar char="§"/>
            </a:pPr>
            <a:endParaRPr lang="ru-RU" dirty="0"/>
          </a:p>
        </p:txBody>
      </p:sp>
      <p:sp>
        <p:nvSpPr>
          <p:cNvPr id="2" name="Прямоугольник 1"/>
          <p:cNvSpPr/>
          <p:nvPr/>
        </p:nvSpPr>
        <p:spPr>
          <a:xfrm>
            <a:off x="683568" y="404664"/>
            <a:ext cx="7776864" cy="5078313"/>
          </a:xfrm>
          <a:prstGeom prst="rect">
            <a:avLst/>
          </a:prstGeom>
        </p:spPr>
        <p:txBody>
          <a:bodyPr wrap="square">
            <a:spAutoFit/>
          </a:bodyPr>
          <a:lstStyle/>
          <a:p>
            <a:pPr algn="ctr"/>
            <a:r>
              <a:rPr lang="ru-RU" b="1" i="1" dirty="0" err="1" smtClean="0"/>
              <a:t>Забалансовый</a:t>
            </a:r>
            <a:r>
              <a:rPr lang="ru-RU" b="1" i="1" dirty="0" smtClean="0"/>
              <a:t> учет</a:t>
            </a:r>
          </a:p>
          <a:p>
            <a:pPr marL="285750" indent="-285750" algn="just">
              <a:buFont typeface="Wingdings" panose="05000000000000000000" pitchFamily="2" charset="2"/>
              <a:buChar char="§"/>
            </a:pPr>
            <a:r>
              <a:rPr lang="ru-RU" dirty="0" smtClean="0"/>
              <a:t>Учет материальных ценностей на </a:t>
            </a:r>
            <a:r>
              <a:rPr lang="ru-RU" dirty="0" err="1" smtClean="0"/>
              <a:t>забалансовом</a:t>
            </a:r>
            <a:r>
              <a:rPr lang="ru-RU" dirty="0" smtClean="0"/>
              <a:t>  счете  02 осуществляется по остаточной стоимости (при её наличии), в условной оценке один объект, один рубль - при полной амортизации объекта (при нулевой остаточной стоимости)</a:t>
            </a:r>
          </a:p>
          <a:p>
            <a:pPr marL="285750" indent="-285750" algn="just">
              <a:buFont typeface="Wingdings" panose="05000000000000000000" pitchFamily="2" charset="2"/>
              <a:buChar char="§"/>
            </a:pPr>
            <a:r>
              <a:rPr lang="ru-RU" dirty="0" smtClean="0"/>
              <a:t>Учет бланков строгой отчетности ведется  в условной оценке: один бланк, один рубль</a:t>
            </a:r>
          </a:p>
          <a:p>
            <a:pPr marL="285750" indent="-285750" algn="just">
              <a:buFont typeface="Wingdings" panose="05000000000000000000" pitchFamily="2" charset="2"/>
              <a:buChar char="§"/>
            </a:pPr>
            <a:r>
              <a:rPr lang="ru-RU" dirty="0" smtClean="0"/>
              <a:t>На </a:t>
            </a:r>
            <a:r>
              <a:rPr lang="ru-RU" dirty="0" err="1" smtClean="0"/>
              <a:t>забалансовом</a:t>
            </a:r>
            <a:r>
              <a:rPr lang="ru-RU" dirty="0" smtClean="0"/>
              <a:t> счете 09 "Запасные части к транспортным средствам, выданные взамен изношенных" ведется учет шин, двигателей, аккумуляторов.  </a:t>
            </a:r>
          </a:p>
          <a:p>
            <a:pPr marL="285750" indent="-285750" algn="just">
              <a:buFont typeface="Wingdings" panose="05000000000000000000" pitchFamily="2" charset="2"/>
              <a:buChar char="§"/>
            </a:pPr>
            <a:r>
              <a:rPr lang="ru-RU" dirty="0" smtClean="0"/>
              <a:t>Основные средства на </a:t>
            </a:r>
            <a:r>
              <a:rPr lang="ru-RU" dirty="0" err="1" smtClean="0"/>
              <a:t>забалансовом</a:t>
            </a:r>
            <a:r>
              <a:rPr lang="ru-RU" dirty="0" smtClean="0"/>
              <a:t> счете 21 "Основные средства в эксплуатации" учитываются по балансовой стоимости введенного в эксплуатацию объекта</a:t>
            </a:r>
          </a:p>
          <a:p>
            <a:pPr marL="285750" indent="-285750" algn="just">
              <a:buFont typeface="Wingdings" panose="05000000000000000000" pitchFamily="2" charset="2"/>
              <a:buChar char="§"/>
            </a:pPr>
            <a:r>
              <a:rPr lang="ru-RU" dirty="0" smtClean="0"/>
              <a:t>Учет  объектов учета аренды осуществляется на </a:t>
            </a:r>
            <a:r>
              <a:rPr lang="ru-RU" dirty="0" err="1" smtClean="0"/>
              <a:t>забалансовых</a:t>
            </a:r>
            <a:r>
              <a:rPr lang="ru-RU" dirty="0" smtClean="0"/>
              <a:t> счетах 25, 26 в оценке объекта, сложившейся  на  дату подписания договора аренды (имущественного найма) либо договора безвозмездного пользования</a:t>
            </a:r>
          </a:p>
          <a:p>
            <a:pPr algn="just"/>
            <a:endParaRPr lang="ru-RU" dirty="0" smtClean="0"/>
          </a:p>
        </p:txBody>
      </p:sp>
    </p:spTree>
    <p:extLst>
      <p:ext uri="{BB962C8B-B14F-4D97-AF65-F5344CB8AC3E}">
        <p14:creationId xmlns:p14="http://schemas.microsoft.com/office/powerpoint/2010/main" val="252103897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467544" y="476672"/>
            <a:ext cx="8208912" cy="646331"/>
          </a:xfrm>
          <a:prstGeom prst="rect">
            <a:avLst/>
          </a:prstGeom>
        </p:spPr>
        <p:txBody>
          <a:bodyPr wrap="square">
            <a:spAutoFit/>
          </a:bodyPr>
          <a:lstStyle/>
          <a:p>
            <a:pPr algn="ctr"/>
            <a:endParaRPr lang="ru-RU" b="1" dirty="0"/>
          </a:p>
          <a:p>
            <a:pPr algn="ctr"/>
            <a:endParaRPr lang="ru-RU" b="1" dirty="0"/>
          </a:p>
        </p:txBody>
      </p:sp>
      <p:sp>
        <p:nvSpPr>
          <p:cNvPr id="4" name="Прямоугольник 3"/>
          <p:cNvSpPr/>
          <p:nvPr/>
        </p:nvSpPr>
        <p:spPr>
          <a:xfrm>
            <a:off x="444541" y="332656"/>
            <a:ext cx="8424936" cy="6340197"/>
          </a:xfrm>
          <a:prstGeom prst="rect">
            <a:avLst/>
          </a:prstGeom>
        </p:spPr>
        <p:txBody>
          <a:bodyPr wrap="square">
            <a:spAutoFit/>
          </a:bodyPr>
          <a:lstStyle/>
          <a:p>
            <a:pPr algn="ctr"/>
            <a:r>
              <a:rPr lang="ru-RU" b="1" dirty="0" smtClean="0"/>
              <a:t>3. Порядок проведения инвентаризации активов,</a:t>
            </a:r>
          </a:p>
          <a:p>
            <a:pPr algn="ctr"/>
            <a:r>
              <a:rPr lang="ru-RU" b="1" dirty="0" smtClean="0"/>
              <a:t>имущества, учитываемого на </a:t>
            </a:r>
            <a:r>
              <a:rPr lang="ru-RU" b="1" dirty="0" err="1" smtClean="0"/>
              <a:t>забалансовых</a:t>
            </a:r>
            <a:r>
              <a:rPr lang="ru-RU" b="1" dirty="0" smtClean="0"/>
              <a:t> счетах,</a:t>
            </a:r>
          </a:p>
          <a:p>
            <a:pPr algn="ctr"/>
            <a:r>
              <a:rPr lang="ru-RU" b="1" dirty="0" smtClean="0"/>
              <a:t>обязательств, иных объектов бухгалтерского учета</a:t>
            </a:r>
          </a:p>
          <a:p>
            <a:pPr marL="285750" indent="-285750" algn="just">
              <a:buFont typeface="Wingdings" panose="05000000000000000000" pitchFamily="2" charset="2"/>
              <a:buChar char="§"/>
            </a:pPr>
            <a:r>
              <a:rPr lang="ru-RU" sz="1600" dirty="0" smtClean="0"/>
              <a:t>Инвентаризацию имущества и обязательств (в т. ч. числящихся на </a:t>
            </a:r>
            <a:r>
              <a:rPr lang="ru-RU" sz="1600" dirty="0" err="1" smtClean="0"/>
              <a:t>забалансовых</a:t>
            </a:r>
            <a:r>
              <a:rPr lang="ru-RU" sz="1600" dirty="0" smtClean="0"/>
              <a:t> счетах), а также финансовых результатов (в т. ч. расходов будущих периодов) проводит постоянно действующая инвентаризационная комиссия, которая назначается распоряжением Главы поселения.</a:t>
            </a:r>
          </a:p>
          <a:p>
            <a:pPr marL="285750" indent="-285750" algn="just">
              <a:buFont typeface="Wingdings" panose="05000000000000000000" pitchFamily="2" charset="2"/>
              <a:buChar char="§"/>
            </a:pPr>
            <a:r>
              <a:rPr lang="ru-RU" sz="1600" dirty="0" smtClean="0"/>
              <a:t>При инвентаризации имущества и обязательств администрация руководствуется  Приказом Министерства Финансов РФ от 13.06.1995 года №49 «Об утверждении методических указаний по инвентаризации имущества и финансовых обязательств».</a:t>
            </a:r>
          </a:p>
          <a:p>
            <a:pPr marL="285750" indent="-285750" algn="just">
              <a:buFont typeface="Wingdings" panose="05000000000000000000" pitchFamily="2" charset="2"/>
              <a:buChar char="§"/>
            </a:pPr>
            <a:r>
              <a:rPr lang="ru-RU" sz="1600" dirty="0" smtClean="0"/>
              <a:t>Проведение инвентаризации обязательно:</a:t>
            </a:r>
          </a:p>
          <a:p>
            <a:pPr algn="just"/>
            <a:r>
              <a:rPr lang="ru-RU" sz="1600" dirty="0" smtClean="0"/>
              <a:t>- перед составлением годовой бюджетной отчетности, кроме имущества, инвентаризация которого проводилась не ранее 1 октября отчетного года;</a:t>
            </a:r>
          </a:p>
          <a:p>
            <a:pPr algn="just"/>
            <a:r>
              <a:rPr lang="ru-RU" sz="1600" dirty="0" smtClean="0"/>
              <a:t>-при смене материально-ответственных лиц; </a:t>
            </a:r>
          </a:p>
          <a:p>
            <a:pPr algn="just"/>
            <a:r>
              <a:rPr lang="ru-RU" sz="1600" dirty="0" smtClean="0"/>
              <a:t>-при выявлении факторов хищения, злоупотребления положением или порчи имущества; в случае стихийного бедствия, пожара и других чрезвычайных ситуаций вызванных экстремальными условиями; и в других случаях, предусмотренных действующим законодательством Российской Федерации.</a:t>
            </a:r>
          </a:p>
          <a:p>
            <a:pPr marL="285750" indent="-285750" algn="just">
              <a:buFont typeface="Wingdings" panose="05000000000000000000" pitchFamily="2" charset="2"/>
              <a:buChar char="§"/>
            </a:pPr>
            <a:r>
              <a:rPr lang="ru-RU" sz="1600" dirty="0" smtClean="0"/>
              <a:t>Инвентаризация основных средств в администрации проводится один раз в три года.</a:t>
            </a:r>
          </a:p>
          <a:p>
            <a:pPr marL="285750" indent="-285750" algn="just">
              <a:buFont typeface="Wingdings" panose="05000000000000000000" pitchFamily="2" charset="2"/>
              <a:buChar char="§"/>
            </a:pPr>
            <a:r>
              <a:rPr lang="ru-RU" sz="1600" dirty="0" smtClean="0"/>
              <a:t>Все материальные ценности, а также иные активы и обязательства, учитываемые на </a:t>
            </a:r>
            <a:r>
              <a:rPr lang="ru-RU" sz="1600" dirty="0" err="1" smtClean="0"/>
              <a:t>забалансовых</a:t>
            </a:r>
            <a:r>
              <a:rPr lang="ru-RU" sz="1600" dirty="0" smtClean="0"/>
              <a:t> счетах, инвентаризируются в порядке и в сроки, установленные для объектов, учитываемых на балансе</a:t>
            </a:r>
          </a:p>
          <a:p>
            <a:pPr marL="285750" indent="-285750" algn="just">
              <a:buFont typeface="Wingdings" panose="05000000000000000000" pitchFamily="2" charset="2"/>
              <a:buChar char="§"/>
            </a:pPr>
            <a:endParaRPr lang="ru-RU" sz="1600" dirty="0"/>
          </a:p>
        </p:txBody>
      </p:sp>
    </p:spTree>
    <p:extLst>
      <p:ext uri="{BB962C8B-B14F-4D97-AF65-F5344CB8AC3E}">
        <p14:creationId xmlns:p14="http://schemas.microsoft.com/office/powerpoint/2010/main" val="175544802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467544" y="476673"/>
            <a:ext cx="8568952" cy="6463308"/>
          </a:xfrm>
          <a:prstGeom prst="rect">
            <a:avLst/>
          </a:prstGeom>
        </p:spPr>
        <p:txBody>
          <a:bodyPr wrap="square">
            <a:spAutoFit/>
          </a:bodyPr>
          <a:lstStyle/>
          <a:p>
            <a:pPr algn="ctr"/>
            <a:r>
              <a:rPr lang="ru-RU" b="1" dirty="0" smtClean="0"/>
              <a:t>4.Формирование применяемых в бюджетном учете кодов бюджетной классификации  (КБК) доходов  и  расходов и рабочий план счетов.</a:t>
            </a:r>
          </a:p>
          <a:p>
            <a:pPr marL="285750" indent="-285750" algn="just">
              <a:buFont typeface="Wingdings" panose="05000000000000000000" pitchFamily="2" charset="2"/>
              <a:buChar char="§"/>
            </a:pPr>
            <a:r>
              <a:rPr lang="ru-RU" dirty="0" smtClean="0"/>
              <a:t>В учете администрации используется рабочий план счетов, который разрабатывается на основе Единого Плана счетов бухгалтерского учета, утвержденного приказом Министерства финансов Российской Федерации № 157н от 01 декабря 2010 года и Инструкции по его применению, и утверждается грифом «Утверждено».</a:t>
            </a:r>
          </a:p>
          <a:p>
            <a:pPr marL="285750" indent="-285750" algn="just">
              <a:buFont typeface="Wingdings" panose="05000000000000000000" pitchFamily="2" charset="2"/>
              <a:buChar char="§"/>
            </a:pPr>
            <a:r>
              <a:rPr lang="ru-RU" dirty="0" smtClean="0"/>
              <a:t> Рабочий план счетов разрабатывается специалистом МКУ «ЦУС» осуществляющим ведение бухгалтерского учета.</a:t>
            </a:r>
          </a:p>
          <a:p>
            <a:pPr marL="285750" indent="-285750" algn="just">
              <a:buFont typeface="Wingdings" panose="05000000000000000000" pitchFamily="2" charset="2"/>
              <a:buChar char="§"/>
            </a:pPr>
            <a:r>
              <a:rPr lang="ru-RU" dirty="0" smtClean="0"/>
              <a:t>Номер счета плана счетов бюджетного учета состоит из двадцати шести разрядов. Аналитические коды в номере счета Рабочего плана счетов отражаются:</a:t>
            </a:r>
          </a:p>
          <a:p>
            <a:pPr algn="just"/>
            <a:r>
              <a:rPr lang="ru-RU" dirty="0" smtClean="0"/>
              <a:t>в 1 - 17 разрядах - аналитический код по классификационному признаку поступлений и выбытий.  Формирование номера счета бюджетного учета  производится в соответствии с Приложением №2 Инструкции 162н с применением кодов функциональной бюджетной классификации (первые 17 знаков номера счета) по  утвержденным бюджетным назначениям, доведенным администрации на финансовый год, соответствующим 4 - 20 разрядам кода расходов бюджета: код раздела, подраздела, целевой статьи и вида расходов и  4 - 20 разрядам кода доходов бюджета: код вида, подвида доходов бюджета;</a:t>
            </a:r>
          </a:p>
          <a:p>
            <a:pPr algn="ctr"/>
            <a:endParaRPr lang="ru-RU" b="1" dirty="0" smtClean="0"/>
          </a:p>
          <a:p>
            <a:pPr algn="ctr"/>
            <a:endParaRPr lang="ru-RU" b="1" dirty="0"/>
          </a:p>
        </p:txBody>
      </p:sp>
      <p:sp>
        <p:nvSpPr>
          <p:cNvPr id="4" name="Прямоугольник 3"/>
          <p:cNvSpPr/>
          <p:nvPr/>
        </p:nvSpPr>
        <p:spPr>
          <a:xfrm>
            <a:off x="444541" y="332656"/>
            <a:ext cx="8424936" cy="338554"/>
          </a:xfrm>
          <a:prstGeom prst="rect">
            <a:avLst/>
          </a:prstGeom>
        </p:spPr>
        <p:txBody>
          <a:bodyPr wrap="square">
            <a:spAutoFit/>
          </a:bodyPr>
          <a:lstStyle/>
          <a:p>
            <a:pPr marL="285750" indent="-285750" algn="just">
              <a:buFont typeface="Wingdings" panose="05000000000000000000" pitchFamily="2" charset="2"/>
              <a:buChar char="§"/>
            </a:pPr>
            <a:endParaRPr lang="ru-RU" sz="1600" dirty="0"/>
          </a:p>
        </p:txBody>
      </p:sp>
    </p:spTree>
    <p:extLst>
      <p:ext uri="{BB962C8B-B14F-4D97-AF65-F5344CB8AC3E}">
        <p14:creationId xmlns:p14="http://schemas.microsoft.com/office/powerpoint/2010/main" val="266904046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467544" y="476673"/>
            <a:ext cx="8568952" cy="646331"/>
          </a:xfrm>
          <a:prstGeom prst="rect">
            <a:avLst/>
          </a:prstGeom>
        </p:spPr>
        <p:txBody>
          <a:bodyPr wrap="square">
            <a:spAutoFit/>
          </a:bodyPr>
          <a:lstStyle/>
          <a:p>
            <a:pPr algn="ctr"/>
            <a:endParaRPr lang="ru-RU" b="1" dirty="0" smtClean="0"/>
          </a:p>
          <a:p>
            <a:pPr algn="ctr"/>
            <a:endParaRPr lang="ru-RU" b="1" dirty="0"/>
          </a:p>
        </p:txBody>
      </p:sp>
      <p:sp>
        <p:nvSpPr>
          <p:cNvPr id="4" name="Прямоугольник 3"/>
          <p:cNvSpPr/>
          <p:nvPr/>
        </p:nvSpPr>
        <p:spPr>
          <a:xfrm>
            <a:off x="444541" y="332656"/>
            <a:ext cx="8424936" cy="338554"/>
          </a:xfrm>
          <a:prstGeom prst="rect">
            <a:avLst/>
          </a:prstGeom>
        </p:spPr>
        <p:txBody>
          <a:bodyPr wrap="square">
            <a:spAutoFit/>
          </a:bodyPr>
          <a:lstStyle/>
          <a:p>
            <a:pPr marL="285750" indent="-285750" algn="just">
              <a:buFont typeface="Wingdings" panose="05000000000000000000" pitchFamily="2" charset="2"/>
              <a:buChar char="§"/>
            </a:pPr>
            <a:endParaRPr lang="ru-RU" sz="1600" dirty="0"/>
          </a:p>
        </p:txBody>
      </p:sp>
      <p:sp>
        <p:nvSpPr>
          <p:cNvPr id="2" name="Прямоугольник 1"/>
          <p:cNvSpPr/>
          <p:nvPr/>
        </p:nvSpPr>
        <p:spPr>
          <a:xfrm>
            <a:off x="971600" y="476672"/>
            <a:ext cx="7488832" cy="1477328"/>
          </a:xfrm>
          <a:prstGeom prst="rect">
            <a:avLst/>
          </a:prstGeom>
        </p:spPr>
        <p:txBody>
          <a:bodyPr wrap="square">
            <a:spAutoFit/>
          </a:bodyPr>
          <a:lstStyle/>
          <a:p>
            <a:pPr algn="ctr"/>
            <a:r>
              <a:rPr lang="ru-RU" b="1" dirty="0" smtClean="0"/>
              <a:t>4.Заключительные положения</a:t>
            </a:r>
            <a:r>
              <a:rPr lang="ru-RU" dirty="0" smtClean="0"/>
              <a:t>.</a:t>
            </a:r>
          </a:p>
          <a:p>
            <a:endParaRPr lang="ru-RU" dirty="0" smtClean="0"/>
          </a:p>
          <a:p>
            <a:r>
              <a:rPr lang="ru-RU" dirty="0" smtClean="0"/>
              <a:t> В Положение об учетной политике  могут вноситься изменения, путем  внесения изменений в действующую учетную политику, либо утверждении новой редакции Положения.</a:t>
            </a:r>
            <a:endParaRPr lang="ru-RU" dirty="0"/>
          </a:p>
        </p:txBody>
      </p:sp>
    </p:spTree>
    <p:extLst>
      <p:ext uri="{BB962C8B-B14F-4D97-AF65-F5344CB8AC3E}">
        <p14:creationId xmlns:p14="http://schemas.microsoft.com/office/powerpoint/2010/main" val="391958540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827584" y="404664"/>
            <a:ext cx="7704856" cy="6186309"/>
          </a:xfrm>
          <a:prstGeom prst="rect">
            <a:avLst/>
          </a:prstGeom>
          <a:noFill/>
        </p:spPr>
        <p:txBody>
          <a:bodyPr wrap="square" rtlCol="0">
            <a:spAutoFit/>
          </a:bodyPr>
          <a:lstStyle/>
          <a:p>
            <a:pPr marL="342900" indent="-342900" algn="ctr">
              <a:buAutoNum type="arabicPeriod"/>
            </a:pPr>
            <a:r>
              <a:rPr lang="ru-RU" b="1" dirty="0" smtClean="0"/>
              <a:t>Организационные положения</a:t>
            </a:r>
          </a:p>
          <a:p>
            <a:pPr marL="285750" indent="-285750" algn="just">
              <a:buFont typeface="Wingdings" panose="05000000000000000000" pitchFamily="2" charset="2"/>
              <a:buChar char="§"/>
            </a:pPr>
            <a:r>
              <a:rPr lang="ru-RU" dirty="0" smtClean="0"/>
              <a:t>Учетная политика Администрации Репинского сельского поселения Калачинского муниципального района Омской области (далее- администрация) разработана в соответствии с требованиями следующих документов:</a:t>
            </a:r>
          </a:p>
          <a:p>
            <a:r>
              <a:rPr lang="ru-RU" dirty="0" smtClean="0"/>
              <a:t>- Бюджетный кодекс РФ (далее - БК РФ);</a:t>
            </a:r>
          </a:p>
          <a:p>
            <a:r>
              <a:rPr lang="ru-RU" dirty="0" smtClean="0"/>
              <a:t>- Федеральный закон от 06.12.2011 № 402-ФЗ "О бухгалтерском учете" (далее - Закон № 402-ФЗ);</a:t>
            </a:r>
          </a:p>
          <a:p>
            <a:r>
              <a:rPr lang="ru-RU" dirty="0" smtClean="0"/>
              <a:t>- Инструкция по применению Единого плана счетов бухгалтерского учета для органов государственной власти (государственных органов), органов местного самоуправления, органов управления государственными внебюджетными фондами, государственных академий наук, государственных (муниципальных) учреждений, утвержденная Приказом Минфина России от 01.12.2010 № 157н (далее - Инструкция № 157н);</a:t>
            </a:r>
          </a:p>
          <a:p>
            <a:r>
              <a:rPr lang="ru-RU" dirty="0" smtClean="0"/>
              <a:t>- Инструкция по применению Плана счетов бюджетного учета, утвержденная Приказом Минфина России от 06.12.2010 № 162н (далее - Инструкция № 162н);</a:t>
            </a:r>
          </a:p>
          <a:p>
            <a:r>
              <a:rPr lang="ru-RU" dirty="0" smtClean="0"/>
              <a:t>-Федеральные стандарты бухгалтерского учета для организаций государственного сектора</a:t>
            </a:r>
          </a:p>
          <a:p>
            <a:r>
              <a:rPr lang="ru-RU" dirty="0" smtClean="0"/>
              <a:t>-иные законодательные акты, регулирующие отношения в области бюджетного учета.</a:t>
            </a:r>
            <a:endParaRPr lang="ru-RU" dirty="0"/>
          </a:p>
        </p:txBody>
      </p:sp>
    </p:spTree>
    <p:extLst>
      <p:ext uri="{BB962C8B-B14F-4D97-AF65-F5344CB8AC3E}">
        <p14:creationId xmlns:p14="http://schemas.microsoft.com/office/powerpoint/2010/main" val="70445105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827584" y="332656"/>
            <a:ext cx="7848872" cy="6186309"/>
          </a:xfrm>
          <a:prstGeom prst="rect">
            <a:avLst/>
          </a:prstGeom>
          <a:noFill/>
        </p:spPr>
        <p:txBody>
          <a:bodyPr wrap="square" rtlCol="0">
            <a:spAutoFit/>
          </a:bodyPr>
          <a:lstStyle/>
          <a:p>
            <a:pPr marL="285750" indent="-285750" algn="just">
              <a:buFont typeface="Wingdings" panose="05000000000000000000" pitchFamily="2" charset="2"/>
              <a:buChar char="§"/>
            </a:pPr>
            <a:r>
              <a:rPr lang="ru-RU" dirty="0" smtClean="0"/>
              <a:t>Ведение бюджетного учета ведется в администрации Репинского сельского поселения главным специалистом</a:t>
            </a:r>
          </a:p>
          <a:p>
            <a:pPr marL="285750" indent="-285750" algn="just">
              <a:buFont typeface="Wingdings" panose="05000000000000000000" pitchFamily="2" charset="2"/>
              <a:buChar char="§"/>
            </a:pPr>
            <a:endParaRPr lang="ru-RU" dirty="0" smtClean="0"/>
          </a:p>
          <a:p>
            <a:pPr marL="342900" indent="-342900" algn="just">
              <a:buFont typeface="Wingdings" panose="05000000000000000000" pitchFamily="2" charset="2"/>
              <a:buChar char="§"/>
            </a:pPr>
            <a:r>
              <a:rPr lang="ru-RU" dirty="0" smtClean="0"/>
              <a:t>Ведение бюджетного учета осуществляется автоматизировано с применением компьютерных программ: </a:t>
            </a:r>
          </a:p>
          <a:p>
            <a:pPr algn="just"/>
            <a:r>
              <a:rPr lang="ru-RU" dirty="0" smtClean="0"/>
              <a:t>«Парус», Автоматизированная система Управления бюджетным процессом (АС «Бюджет»)</a:t>
            </a:r>
          </a:p>
          <a:p>
            <a:pPr algn="just"/>
            <a:endParaRPr lang="ru-RU" dirty="0" smtClean="0"/>
          </a:p>
          <a:p>
            <a:pPr marL="342900" indent="-342900" algn="just">
              <a:buFont typeface="Wingdings" panose="05000000000000000000" pitchFamily="2" charset="2"/>
              <a:buChar char="§"/>
            </a:pPr>
            <a:r>
              <a:rPr lang="ru-RU" dirty="0" smtClean="0"/>
              <a:t>Первичные учётные документы составляются на бумажном носителе.                                    </a:t>
            </a:r>
          </a:p>
          <a:p>
            <a:pPr algn="just"/>
            <a:r>
              <a:rPr lang="ru-RU" dirty="0" smtClean="0"/>
              <a:t>Первичные документы, полученные от поставщиков и  подтверждающие факт оказания услуг в виде электронных документов, подписанных квалифицированной электронной подписью, выводятся на бумажный носитель для отражения записей в бюджетном учёте.</a:t>
            </a:r>
          </a:p>
          <a:p>
            <a:pPr algn="just"/>
            <a:r>
              <a:rPr lang="ru-RU" dirty="0" smtClean="0"/>
              <a:t> В случае если федеральными законами или принимаемыми в соответствии с ними нормативными актами предусмотрено составление и хранение на бумажном носителе первичного учетного документа, составленного в виде электронного документа, изготавливается копия такого первичного учетного документа на бумажном носителе</a:t>
            </a:r>
          </a:p>
          <a:p>
            <a:pPr marL="342900" indent="-342900" algn="just">
              <a:buFont typeface="Wingdings" panose="05000000000000000000" pitchFamily="2" charset="2"/>
              <a:buChar char="§"/>
            </a:pPr>
            <a:endParaRPr lang="ru-RU" dirty="0"/>
          </a:p>
        </p:txBody>
      </p:sp>
    </p:spTree>
    <p:extLst>
      <p:ext uri="{BB962C8B-B14F-4D97-AF65-F5344CB8AC3E}">
        <p14:creationId xmlns:p14="http://schemas.microsoft.com/office/powerpoint/2010/main" val="304393940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11560" y="476672"/>
            <a:ext cx="8064896" cy="3693319"/>
          </a:xfrm>
          <a:prstGeom prst="rect">
            <a:avLst/>
          </a:prstGeom>
        </p:spPr>
        <p:txBody>
          <a:bodyPr wrap="square">
            <a:spAutoFit/>
          </a:bodyPr>
          <a:lstStyle/>
          <a:p>
            <a:pPr marL="285750" indent="-285750">
              <a:buFont typeface="Wingdings" panose="05000000000000000000" pitchFamily="2" charset="2"/>
              <a:buChar char="§"/>
            </a:pPr>
            <a:r>
              <a:rPr lang="ru-RU" dirty="0" smtClean="0"/>
              <a:t>Особенности формирования отдельных форм первичных учётных документов:</a:t>
            </a:r>
          </a:p>
          <a:p>
            <a:r>
              <a:rPr lang="ru-RU" dirty="0" smtClean="0"/>
              <a:t>Табель учета использования рабочего времени (ф.0504421) заполняется путём регистрации случаев отклонения от нормального использования рабочего времени. </a:t>
            </a:r>
          </a:p>
          <a:p>
            <a:endParaRPr lang="ru-RU" dirty="0" smtClean="0"/>
          </a:p>
          <a:p>
            <a:pPr marL="285750" indent="-285750">
              <a:buFont typeface="Wingdings" panose="05000000000000000000" pitchFamily="2" charset="2"/>
              <a:buChar char="§"/>
            </a:pPr>
            <a:r>
              <a:rPr lang="ru-RU" dirty="0" smtClean="0"/>
              <a:t>Регистры бухгалтерского учета формируются на бумажном носителе</a:t>
            </a:r>
          </a:p>
          <a:p>
            <a:pPr marL="285750" indent="-285750">
              <a:buFont typeface="Wingdings" panose="05000000000000000000" pitchFamily="2" charset="2"/>
              <a:buChar char="§"/>
            </a:pPr>
            <a:r>
              <a:rPr lang="ru-RU" dirty="0" smtClean="0"/>
              <a:t>Внутренний контроль совершаемых фактов хозяйственной жизни организуется  Главой поселения. Проведение текущего и последующего контроля осуществляет  специалист МКУ «ЦУС», на которого возложено ведение бюджетного учета  в соответствии с положением, приведенным в Приложении № 3 к Учетной политике</a:t>
            </a:r>
          </a:p>
          <a:p>
            <a:endParaRPr lang="ru-RU" dirty="0"/>
          </a:p>
        </p:txBody>
      </p:sp>
    </p:spTree>
    <p:extLst>
      <p:ext uri="{BB962C8B-B14F-4D97-AF65-F5344CB8AC3E}">
        <p14:creationId xmlns:p14="http://schemas.microsoft.com/office/powerpoint/2010/main" val="346921625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467544" y="404664"/>
            <a:ext cx="8280920" cy="7263527"/>
          </a:xfrm>
          <a:prstGeom prst="rect">
            <a:avLst/>
          </a:prstGeom>
        </p:spPr>
        <p:txBody>
          <a:bodyPr wrap="square">
            <a:spAutoFit/>
          </a:bodyPr>
          <a:lstStyle/>
          <a:p>
            <a:pPr algn="ctr"/>
            <a:r>
              <a:rPr lang="ru-RU" sz="1400" b="1" dirty="0" smtClean="0"/>
              <a:t>2. Методы оценки объектов бухгалтерского учета, порядок признания (постановки на учет) и прекращения признания (выбытия из учета) объектов бухгалтерского учета, и (или) раскрытия информации о них в бухгалтерской (финансовой) отчетности в соответствии с нормативными правовыми актами, регулирующими ведение бухгалтерского учета и составление бухгалтерской (финансовой) отчетности</a:t>
            </a:r>
          </a:p>
          <a:p>
            <a:endParaRPr lang="ru-RU" dirty="0" smtClean="0"/>
          </a:p>
          <a:p>
            <a:pPr algn="ctr"/>
            <a:r>
              <a:rPr lang="ru-RU" b="1" i="1" dirty="0" smtClean="0"/>
              <a:t>Основные средства</a:t>
            </a:r>
          </a:p>
          <a:p>
            <a:pPr algn="ctr"/>
            <a:endParaRPr lang="ru-RU" b="1" i="1" dirty="0" smtClean="0"/>
          </a:p>
          <a:p>
            <a:pPr marL="285750" indent="-285750" algn="just">
              <a:buFont typeface="Wingdings" panose="05000000000000000000" pitchFamily="2" charset="2"/>
              <a:buChar char="§"/>
            </a:pPr>
            <a:r>
              <a:rPr lang="ru-RU" dirty="0" smtClean="0"/>
              <a:t>Срок полезного использования объекта основных средств определяется:</a:t>
            </a:r>
          </a:p>
          <a:p>
            <a:pPr algn="just"/>
            <a:r>
              <a:rPr lang="ru-RU" dirty="0" smtClean="0"/>
              <a:t>а) исходя из ожидаемого срока получения экономических выгод и (или) полезного потенциала, заключенного в активе,</a:t>
            </a:r>
          </a:p>
          <a:p>
            <a:pPr algn="just"/>
            <a:r>
              <a:rPr lang="ru-RU" dirty="0" smtClean="0"/>
              <a:t>б) рекомендаций, содержащихся в документах производителя, входящих в комплектацию объекта имущества, и (или) на основании решения комиссии субъекта учета по поступлению и выбытию активов</a:t>
            </a:r>
          </a:p>
          <a:p>
            <a:pPr marL="285750" indent="-285750" algn="just">
              <a:buFont typeface="Wingdings" panose="05000000000000000000" pitchFamily="2" charset="2"/>
              <a:buChar char="§"/>
            </a:pPr>
            <a:r>
              <a:rPr lang="ru-RU" dirty="0" smtClean="0"/>
              <a:t>Амортизация по всем основным средствам начисляется линейным методом.</a:t>
            </a:r>
          </a:p>
          <a:p>
            <a:pPr marL="285750" indent="-285750" algn="just">
              <a:buFont typeface="Wingdings" panose="05000000000000000000" pitchFamily="2" charset="2"/>
              <a:buChar char="§"/>
            </a:pPr>
            <a:r>
              <a:rPr lang="ru-RU" dirty="0" smtClean="0"/>
              <a:t>Для вновь приобретаемой компьютерной техники единицей учета являются отдельные части рабочего места в связи с их мобильностью и возможностью перемещения с одного рабочего места на другое, а именно: системный блок, монитор, принтер, устройства бесперебойного питания, звуковые колонки, переносной жесткий диск, коммутатор и другие аналогичные устройства.</a:t>
            </a:r>
          </a:p>
          <a:p>
            <a:pPr marL="285750" indent="-285750" algn="just">
              <a:buFont typeface="Wingdings" panose="05000000000000000000" pitchFamily="2" charset="2"/>
              <a:buChar char="§"/>
            </a:pPr>
            <a:endParaRPr lang="ru-RU" dirty="0"/>
          </a:p>
          <a:p>
            <a:pPr marL="285750" indent="-285750" algn="just">
              <a:buFont typeface="Wingdings" panose="05000000000000000000" pitchFamily="2" charset="2"/>
              <a:buChar char="§"/>
            </a:pPr>
            <a:endParaRPr lang="ru-RU" dirty="0" smtClean="0"/>
          </a:p>
          <a:p>
            <a:pPr marL="285750" indent="-285750" algn="just">
              <a:buFont typeface="Wingdings" panose="05000000000000000000" pitchFamily="2" charset="2"/>
              <a:buChar char="§"/>
            </a:pPr>
            <a:endParaRPr lang="ru-RU" dirty="0" smtClean="0"/>
          </a:p>
          <a:p>
            <a:pPr algn="ctr"/>
            <a:endParaRPr lang="ru-RU" b="1" dirty="0"/>
          </a:p>
          <a:p>
            <a:pPr algn="ctr"/>
            <a:endParaRPr lang="ru-RU" b="1" dirty="0"/>
          </a:p>
        </p:txBody>
      </p:sp>
    </p:spTree>
    <p:extLst>
      <p:ext uri="{BB962C8B-B14F-4D97-AF65-F5344CB8AC3E}">
        <p14:creationId xmlns:p14="http://schemas.microsoft.com/office/powerpoint/2010/main" val="414739250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467544" y="476672"/>
            <a:ext cx="8208912" cy="646331"/>
          </a:xfrm>
          <a:prstGeom prst="rect">
            <a:avLst/>
          </a:prstGeom>
        </p:spPr>
        <p:txBody>
          <a:bodyPr wrap="square">
            <a:spAutoFit/>
          </a:bodyPr>
          <a:lstStyle/>
          <a:p>
            <a:pPr algn="ctr"/>
            <a:endParaRPr lang="ru-RU" b="1" dirty="0"/>
          </a:p>
          <a:p>
            <a:pPr algn="ctr"/>
            <a:endParaRPr lang="ru-RU" b="1" dirty="0"/>
          </a:p>
        </p:txBody>
      </p:sp>
      <p:sp>
        <p:nvSpPr>
          <p:cNvPr id="2" name="Прямоугольник 1"/>
          <p:cNvSpPr/>
          <p:nvPr/>
        </p:nvSpPr>
        <p:spPr>
          <a:xfrm>
            <a:off x="467544" y="620688"/>
            <a:ext cx="8208912" cy="3970318"/>
          </a:xfrm>
          <a:prstGeom prst="rect">
            <a:avLst/>
          </a:prstGeom>
        </p:spPr>
        <p:txBody>
          <a:bodyPr wrap="square">
            <a:spAutoFit/>
          </a:bodyPr>
          <a:lstStyle/>
          <a:p>
            <a:pPr marL="285750" indent="-285750" algn="just">
              <a:buFont typeface="Wingdings" panose="05000000000000000000" pitchFamily="2" charset="2"/>
              <a:buChar char="§"/>
            </a:pPr>
            <a:r>
              <a:rPr lang="ru-RU" dirty="0" smtClean="0"/>
              <a:t>Объекты имущества в составе казны отражаются в бюджетном учете в стоимостном выражении без ведения инвентарного  учета объектов.</a:t>
            </a:r>
          </a:p>
          <a:p>
            <a:pPr marL="285750" indent="-285750" algn="just">
              <a:buFont typeface="Wingdings" panose="05000000000000000000" pitchFamily="2" charset="2"/>
              <a:buChar char="§"/>
            </a:pPr>
            <a:r>
              <a:rPr lang="ru-RU" dirty="0" smtClean="0"/>
              <a:t>Объектами аналитического учета нефинансовых активов имущества муниципальной казны поселения при ведении бюджетного учета являются:</a:t>
            </a:r>
          </a:p>
          <a:p>
            <a:pPr algn="just"/>
            <a:r>
              <a:rPr lang="ru-RU" dirty="0" smtClean="0"/>
              <a:t>- недвижимое имущество, составляющее казну;</a:t>
            </a:r>
          </a:p>
          <a:p>
            <a:pPr algn="just"/>
            <a:r>
              <a:rPr lang="ru-RU" dirty="0" smtClean="0"/>
              <a:t>- движимое имущество, составляющее казну;</a:t>
            </a:r>
          </a:p>
          <a:p>
            <a:pPr algn="just"/>
            <a:r>
              <a:rPr lang="ru-RU" dirty="0" smtClean="0"/>
              <a:t>- непроизведенные активы казны в земельных участках;</a:t>
            </a:r>
          </a:p>
          <a:p>
            <a:pPr algn="just"/>
            <a:r>
              <a:rPr lang="ru-RU" dirty="0" smtClean="0"/>
              <a:t>- материальные запасы, составляющие казну.</a:t>
            </a:r>
          </a:p>
          <a:p>
            <a:pPr marL="285750" indent="-285750" algn="just">
              <a:buFont typeface="Wingdings" panose="05000000000000000000" pitchFamily="2" charset="2"/>
              <a:buChar char="§"/>
            </a:pPr>
            <a:r>
              <a:rPr lang="ru-RU" dirty="0" smtClean="0"/>
              <a:t>Отражение в бюджетном учете операций с объектами, составляющими муниципальную казну на основании информации из реестра имущества публично-правового образования, осуществляется в регистрах бюджетного учета ежемесячно,  не позднее последнего рабочего дня месяца.</a:t>
            </a:r>
            <a:endParaRPr lang="ru-RU" dirty="0"/>
          </a:p>
        </p:txBody>
      </p:sp>
    </p:spTree>
    <p:extLst>
      <p:ext uri="{BB962C8B-B14F-4D97-AF65-F5344CB8AC3E}">
        <p14:creationId xmlns:p14="http://schemas.microsoft.com/office/powerpoint/2010/main" val="259752514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467544" y="476672"/>
            <a:ext cx="8208912" cy="646331"/>
          </a:xfrm>
          <a:prstGeom prst="rect">
            <a:avLst/>
          </a:prstGeom>
        </p:spPr>
        <p:txBody>
          <a:bodyPr wrap="square">
            <a:spAutoFit/>
          </a:bodyPr>
          <a:lstStyle/>
          <a:p>
            <a:pPr algn="ctr"/>
            <a:endParaRPr lang="ru-RU" b="1" dirty="0"/>
          </a:p>
          <a:p>
            <a:pPr algn="ctr"/>
            <a:endParaRPr lang="ru-RU" b="1" dirty="0"/>
          </a:p>
        </p:txBody>
      </p:sp>
      <p:sp>
        <p:nvSpPr>
          <p:cNvPr id="4" name="Прямоугольник 3"/>
          <p:cNvSpPr/>
          <p:nvPr/>
        </p:nvSpPr>
        <p:spPr>
          <a:xfrm>
            <a:off x="683568" y="620688"/>
            <a:ext cx="7776864" cy="4247317"/>
          </a:xfrm>
          <a:prstGeom prst="rect">
            <a:avLst/>
          </a:prstGeom>
        </p:spPr>
        <p:txBody>
          <a:bodyPr wrap="square">
            <a:spAutoFit/>
          </a:bodyPr>
          <a:lstStyle/>
          <a:p>
            <a:pPr algn="ctr"/>
            <a:r>
              <a:rPr lang="ru-RU" b="1" i="1" dirty="0" smtClean="0"/>
              <a:t>Материальные запасы</a:t>
            </a:r>
          </a:p>
          <a:p>
            <a:pPr algn="ctr"/>
            <a:endParaRPr lang="ru-RU" b="1" i="1" dirty="0" smtClean="0"/>
          </a:p>
          <a:p>
            <a:pPr marL="285750" indent="-285750" algn="just">
              <a:buFont typeface="Wingdings" panose="05000000000000000000" pitchFamily="2" charset="2"/>
              <a:buChar char="§"/>
            </a:pPr>
            <a:r>
              <a:rPr lang="ru-RU" dirty="0" smtClean="0"/>
              <a:t>Единицей бухгалтерского учета материальных запасов является однородная группа</a:t>
            </a:r>
          </a:p>
          <a:p>
            <a:pPr marL="285750" indent="-285750" algn="just">
              <a:buFont typeface="Wingdings" panose="05000000000000000000" pitchFamily="2" charset="2"/>
              <a:buChar char="§"/>
            </a:pPr>
            <a:r>
              <a:rPr lang="ru-RU" dirty="0" smtClean="0"/>
              <a:t>Признание в учете материалов, полученных при ликвидации нефинансовых активов (в том числе ветоши, полученной от списания мягкого инвентаря), отражается по справедливой стоимости, определяемой методом рыночных цен.</a:t>
            </a:r>
          </a:p>
          <a:p>
            <a:pPr marL="285750" indent="-285750" algn="just">
              <a:buFont typeface="Wingdings" panose="05000000000000000000" pitchFamily="2" charset="2"/>
              <a:buChar char="§"/>
            </a:pPr>
            <a:r>
              <a:rPr lang="ru-RU" dirty="0" smtClean="0"/>
              <a:t>Оценка материальных запасов при их выбытии осуществляется по средней фактической стоимости</a:t>
            </a:r>
          </a:p>
          <a:p>
            <a:pPr marL="285750" indent="-285750" algn="just">
              <a:buFont typeface="Wingdings" panose="05000000000000000000" pitchFamily="2" charset="2"/>
              <a:buChar char="§"/>
            </a:pPr>
            <a:r>
              <a:rPr lang="ru-RU" dirty="0" smtClean="0"/>
              <a:t>Списание стоимости израсходованных материальных запасов производится по акту о списании материальных запасов (ф.0504230).</a:t>
            </a:r>
          </a:p>
          <a:p>
            <a:pPr marL="285750" indent="-285750">
              <a:buFont typeface="Wingdings" panose="05000000000000000000" pitchFamily="2" charset="2"/>
              <a:buChar char="§"/>
            </a:pPr>
            <a:endParaRPr lang="ru-RU" dirty="0"/>
          </a:p>
          <a:p>
            <a:pPr marL="285750" indent="-285750">
              <a:buFont typeface="Wingdings" panose="05000000000000000000" pitchFamily="2" charset="2"/>
              <a:buChar char="§"/>
            </a:pPr>
            <a:endParaRPr lang="ru-RU" dirty="0"/>
          </a:p>
        </p:txBody>
      </p:sp>
    </p:spTree>
    <p:extLst>
      <p:ext uri="{BB962C8B-B14F-4D97-AF65-F5344CB8AC3E}">
        <p14:creationId xmlns:p14="http://schemas.microsoft.com/office/powerpoint/2010/main" val="5289807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467544" y="476672"/>
            <a:ext cx="8208912" cy="646331"/>
          </a:xfrm>
          <a:prstGeom prst="rect">
            <a:avLst/>
          </a:prstGeom>
        </p:spPr>
        <p:txBody>
          <a:bodyPr wrap="square">
            <a:spAutoFit/>
          </a:bodyPr>
          <a:lstStyle/>
          <a:p>
            <a:pPr algn="ctr"/>
            <a:endParaRPr lang="ru-RU" b="1" dirty="0"/>
          </a:p>
          <a:p>
            <a:pPr algn="ctr"/>
            <a:endParaRPr lang="ru-RU" b="1" dirty="0"/>
          </a:p>
        </p:txBody>
      </p:sp>
      <p:sp>
        <p:nvSpPr>
          <p:cNvPr id="4" name="Прямоугольник 3"/>
          <p:cNvSpPr/>
          <p:nvPr/>
        </p:nvSpPr>
        <p:spPr>
          <a:xfrm>
            <a:off x="683568" y="620688"/>
            <a:ext cx="7776864" cy="646331"/>
          </a:xfrm>
          <a:prstGeom prst="rect">
            <a:avLst/>
          </a:prstGeom>
        </p:spPr>
        <p:txBody>
          <a:bodyPr wrap="square">
            <a:spAutoFit/>
          </a:bodyPr>
          <a:lstStyle/>
          <a:p>
            <a:pPr marL="285750" indent="-285750">
              <a:buFont typeface="Wingdings" panose="05000000000000000000" pitchFamily="2" charset="2"/>
              <a:buChar char="§"/>
            </a:pPr>
            <a:endParaRPr lang="ru-RU" dirty="0"/>
          </a:p>
          <a:p>
            <a:pPr marL="285750" indent="-285750">
              <a:buFont typeface="Wingdings" panose="05000000000000000000" pitchFamily="2" charset="2"/>
              <a:buChar char="§"/>
            </a:pPr>
            <a:endParaRPr lang="ru-RU" dirty="0"/>
          </a:p>
        </p:txBody>
      </p:sp>
      <p:sp>
        <p:nvSpPr>
          <p:cNvPr id="2" name="Прямоугольник 1"/>
          <p:cNvSpPr/>
          <p:nvPr/>
        </p:nvSpPr>
        <p:spPr>
          <a:xfrm>
            <a:off x="755576" y="799836"/>
            <a:ext cx="7632848" cy="4801314"/>
          </a:xfrm>
          <a:prstGeom prst="rect">
            <a:avLst/>
          </a:prstGeom>
        </p:spPr>
        <p:txBody>
          <a:bodyPr wrap="square">
            <a:spAutoFit/>
          </a:bodyPr>
          <a:lstStyle/>
          <a:p>
            <a:r>
              <a:rPr lang="ru-RU" b="1" i="1" dirty="0" smtClean="0"/>
              <a:t>Денежные средства, денежные эквиваленты и денежные документы</a:t>
            </a:r>
          </a:p>
          <a:p>
            <a:endParaRPr lang="ru-RU" b="1" i="1" dirty="0"/>
          </a:p>
          <a:p>
            <a:endParaRPr lang="ru-RU" b="1" i="1" dirty="0" smtClean="0"/>
          </a:p>
          <a:p>
            <a:pPr marL="285750" indent="-285750" algn="just">
              <a:buFont typeface="Wingdings" panose="05000000000000000000" pitchFamily="2" charset="2"/>
              <a:buChar char="§"/>
            </a:pPr>
            <a:r>
              <a:rPr lang="ru-RU" dirty="0" smtClean="0"/>
              <a:t>При наличии операций с наличными денежными средствами и денежными документами кассовая книга (ф. 0504514) формируется с применением технических средств (компьютерная программа «Парус»), предназначенных для обработки информации, и подписываются собственноручными подписями.</a:t>
            </a:r>
          </a:p>
          <a:p>
            <a:pPr marL="285750" indent="-285750" algn="just">
              <a:buFont typeface="Wingdings" panose="05000000000000000000" pitchFamily="2" charset="2"/>
              <a:buChar char="§"/>
            </a:pPr>
            <a:r>
              <a:rPr lang="ru-RU" dirty="0" smtClean="0"/>
              <a:t>В составе денежных документов учитываются:</a:t>
            </a:r>
          </a:p>
          <a:p>
            <a:pPr algn="just"/>
            <a:r>
              <a:rPr lang="ru-RU" dirty="0" smtClean="0"/>
              <a:t>- почтовые конверты с марками, отдельно приобретаемые почтовые марки;</a:t>
            </a:r>
          </a:p>
          <a:p>
            <a:pPr marL="285750" indent="-285750" algn="just">
              <a:buFont typeface="Wingdings" panose="05000000000000000000" pitchFamily="2" charset="2"/>
              <a:buChar char="§"/>
            </a:pPr>
            <a:r>
              <a:rPr lang="ru-RU" dirty="0" smtClean="0"/>
              <a:t>В связи с отсутствием в штате должности кассира, обязанности по ведению кассовых операций и материальная ответственность за сохранность денежных средств возлагаются распоряжением Главы поселения на специалиста администрации при условии заключении с ним договора о полной материальной ответственности. </a:t>
            </a:r>
            <a:endParaRPr lang="ru-RU" dirty="0"/>
          </a:p>
        </p:txBody>
      </p:sp>
    </p:spTree>
    <p:extLst>
      <p:ext uri="{BB962C8B-B14F-4D97-AF65-F5344CB8AC3E}">
        <p14:creationId xmlns:p14="http://schemas.microsoft.com/office/powerpoint/2010/main" val="93100727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467544" y="476672"/>
            <a:ext cx="8208912" cy="646331"/>
          </a:xfrm>
          <a:prstGeom prst="rect">
            <a:avLst/>
          </a:prstGeom>
        </p:spPr>
        <p:txBody>
          <a:bodyPr wrap="square">
            <a:spAutoFit/>
          </a:bodyPr>
          <a:lstStyle/>
          <a:p>
            <a:pPr algn="ctr"/>
            <a:endParaRPr lang="ru-RU" b="1" dirty="0"/>
          </a:p>
          <a:p>
            <a:pPr algn="ctr"/>
            <a:endParaRPr lang="ru-RU" b="1" dirty="0"/>
          </a:p>
        </p:txBody>
      </p:sp>
      <p:sp>
        <p:nvSpPr>
          <p:cNvPr id="4" name="Прямоугольник 3"/>
          <p:cNvSpPr/>
          <p:nvPr/>
        </p:nvSpPr>
        <p:spPr>
          <a:xfrm>
            <a:off x="683568" y="620688"/>
            <a:ext cx="7776864" cy="646331"/>
          </a:xfrm>
          <a:prstGeom prst="rect">
            <a:avLst/>
          </a:prstGeom>
        </p:spPr>
        <p:txBody>
          <a:bodyPr wrap="square">
            <a:spAutoFit/>
          </a:bodyPr>
          <a:lstStyle/>
          <a:p>
            <a:pPr marL="285750" indent="-285750">
              <a:buFont typeface="Wingdings" panose="05000000000000000000" pitchFamily="2" charset="2"/>
              <a:buChar char="§"/>
            </a:pPr>
            <a:endParaRPr lang="ru-RU" dirty="0"/>
          </a:p>
          <a:p>
            <a:pPr marL="285750" indent="-285750">
              <a:buFont typeface="Wingdings" panose="05000000000000000000" pitchFamily="2" charset="2"/>
              <a:buChar char="§"/>
            </a:pPr>
            <a:endParaRPr lang="ru-RU" dirty="0"/>
          </a:p>
        </p:txBody>
      </p:sp>
      <p:sp>
        <p:nvSpPr>
          <p:cNvPr id="5" name="Прямоугольник 4"/>
          <p:cNvSpPr/>
          <p:nvPr/>
        </p:nvSpPr>
        <p:spPr>
          <a:xfrm>
            <a:off x="467544" y="404664"/>
            <a:ext cx="8424936" cy="5539978"/>
          </a:xfrm>
          <a:prstGeom prst="rect">
            <a:avLst/>
          </a:prstGeom>
        </p:spPr>
        <p:txBody>
          <a:bodyPr wrap="square">
            <a:spAutoFit/>
          </a:bodyPr>
          <a:lstStyle/>
          <a:p>
            <a:pPr algn="ctr"/>
            <a:r>
              <a:rPr lang="ru-RU" b="1" i="1" dirty="0" smtClean="0"/>
              <a:t>Расчеты с дебиторами и кредиторами</a:t>
            </a:r>
          </a:p>
          <a:p>
            <a:pPr marL="285750" indent="-285750" algn="just">
              <a:buFont typeface="Wingdings" panose="05000000000000000000" pitchFamily="2" charset="2"/>
              <a:buChar char="§"/>
            </a:pPr>
            <a:r>
              <a:rPr lang="ru-RU" sz="1600" dirty="0" smtClean="0"/>
              <a:t>Сумма ущерба от недостач (хищений) материальных ценностей определяется исходя из текущей оценочной стоимости, устанавливаемой комиссией по поступлению и выбытию активов.</a:t>
            </a:r>
          </a:p>
          <a:p>
            <a:pPr marL="285750" indent="-285750" algn="just">
              <a:buFont typeface="Wingdings" panose="05000000000000000000" pitchFamily="2" charset="2"/>
              <a:buChar char="§"/>
            </a:pPr>
            <a:r>
              <a:rPr lang="ru-RU" sz="1600" dirty="0" smtClean="0"/>
              <a:t>Задолженность дебиторов по предъявленным к ним штрафам, пеням, иным санкциям отражается в учете при признании претензии дебитором или в момент вступления в законную силу решения суда об их взыскании</a:t>
            </a:r>
          </a:p>
          <a:p>
            <a:pPr marL="285750" indent="-285750" algn="just">
              <a:buFont typeface="Wingdings" panose="05000000000000000000" pitchFamily="2" charset="2"/>
              <a:buChar char="§"/>
            </a:pPr>
            <a:r>
              <a:rPr lang="ru-RU" sz="1600" dirty="0" smtClean="0"/>
              <a:t>Принятие объектов нефинансовых активов, поступивших в порядке возмещения в натуральной форме ущерба, причиненного виновным лицом, отражается с применением счета 0 401 10 172</a:t>
            </a:r>
          </a:p>
          <a:p>
            <a:pPr marL="285750" indent="-285750" algn="just">
              <a:buFont typeface="Wingdings" panose="05000000000000000000" pitchFamily="2" charset="2"/>
              <a:buChar char="§"/>
            </a:pPr>
            <a:r>
              <a:rPr lang="ru-RU" sz="1600" dirty="0" smtClean="0"/>
              <a:t>Выдача  денежных средств под отчет на хозяйственно-операционные расходы производится всем работникам администрации  при необходимости, в любом размере, на срок  до 45 дней (в исключительных случаях - более).    </a:t>
            </a:r>
          </a:p>
          <a:p>
            <a:pPr marL="285750" indent="-285750" algn="just">
              <a:buFont typeface="Wingdings" panose="05000000000000000000" pitchFamily="2" charset="2"/>
              <a:buChar char="§"/>
            </a:pPr>
            <a:r>
              <a:rPr lang="ru-RU" sz="1600" dirty="0" smtClean="0"/>
              <a:t>Аналитический учет расчетов с поставщиками за поставленные материальные ценности, оказанные услуги, выполненные работы ведется в Журнале операций расчетов с поставщиками и подрядчиками (ф. 0504071).</a:t>
            </a:r>
          </a:p>
          <a:p>
            <a:pPr marL="285750" indent="-285750" algn="just">
              <a:buFont typeface="Wingdings" panose="05000000000000000000" pitchFamily="2" charset="2"/>
              <a:buChar char="§"/>
            </a:pPr>
            <a:r>
              <a:rPr lang="ru-RU" sz="1600" dirty="0" smtClean="0"/>
              <a:t>Аналитический учет расчетов по пенсиям, пособиям и иным социальным выплатам ведется в Журнале операций по прочим операциям (ф. 0504071).</a:t>
            </a:r>
          </a:p>
          <a:p>
            <a:pPr marL="285750" indent="-285750" algn="just">
              <a:buFont typeface="Wingdings" panose="05000000000000000000" pitchFamily="2" charset="2"/>
              <a:buChar char="§"/>
            </a:pPr>
            <a:r>
              <a:rPr lang="ru-RU" sz="1600" dirty="0" smtClean="0"/>
              <a:t>Аналитический учет расчетов по платежам в бюджеты ведется в Карточке учета средств и расчетов (ф. 0504051).</a:t>
            </a:r>
          </a:p>
          <a:p>
            <a:pPr marL="285750" indent="-285750" algn="just">
              <a:buFont typeface="Wingdings" panose="05000000000000000000" pitchFamily="2" charset="2"/>
              <a:buChar char="§"/>
            </a:pPr>
            <a:r>
              <a:rPr lang="ru-RU" sz="1600" dirty="0" smtClean="0"/>
              <a:t>Аналитический учет расчетов с подотчетными лицами ведется в Журнале операций расчетов с подотчетными лицами (ф. 0504071)</a:t>
            </a:r>
          </a:p>
        </p:txBody>
      </p:sp>
    </p:spTree>
    <p:extLst>
      <p:ext uri="{BB962C8B-B14F-4D97-AF65-F5344CB8AC3E}">
        <p14:creationId xmlns:p14="http://schemas.microsoft.com/office/powerpoint/2010/main" val="201887704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сполнительная">
  <a:themeElements>
    <a:clrScheme name="Исполнительная">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Исполнительная">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Исполнитель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Executive</Template>
  <TotalTime>55</TotalTime>
  <Words>1821</Words>
  <Application>Microsoft Office PowerPoint</Application>
  <PresentationFormat>Экран (4:3)</PresentationFormat>
  <Paragraphs>102</Paragraphs>
  <Slides>15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Исполнительная</vt:lpstr>
      <vt:lpstr>Основные положения  учетной политики для целей бюджетного учёта   Администрации Репинского сельского поселения Калачинского муниципального района Омской области</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Основные положения  учетной политики для целей бюджетного учёта   Администрации Великорусского сельского поселения Калачинского муниципального района Омской области</dc:title>
  <dc:creator>AutoBVT</dc:creator>
  <cp:lastModifiedBy>user</cp:lastModifiedBy>
  <cp:revision>13</cp:revision>
  <dcterms:created xsi:type="dcterms:W3CDTF">2020-04-30T02:48:30Z</dcterms:created>
  <dcterms:modified xsi:type="dcterms:W3CDTF">2023-11-07T07:45:15Z</dcterms:modified>
</cp:coreProperties>
</file>